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74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05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1409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00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2503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8083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216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138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317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0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09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011B8-4AA6-4633-9487-4FBA723135CB}" type="datetimeFigureOut">
              <a:rPr lang="en-GB" smtClean="0"/>
              <a:t>07/02/2022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BA476-B03C-45D2-8D6B-A228870D7AF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4132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Unit 2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3861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Advantages:</a:t>
            </a:r>
          </a:p>
          <a:p>
            <a:pPr marL="1200150" lvl="2" indent="-342900"/>
            <a:r>
              <a:rPr lang="en-IN" dirty="0" smtClean="0"/>
              <a:t>Use </a:t>
            </a:r>
            <a:r>
              <a:rPr lang="en-IN" dirty="0"/>
              <a:t>very little memory</a:t>
            </a:r>
          </a:p>
          <a:p>
            <a:pPr marL="1200150" lvl="2" indent="-342900"/>
            <a:r>
              <a:rPr lang="en-IN" dirty="0" smtClean="0"/>
              <a:t>Can </a:t>
            </a:r>
            <a:r>
              <a:rPr lang="en-IN" dirty="0"/>
              <a:t>often find reasonable solutions in large or infinite (continuous) </a:t>
            </a:r>
            <a:r>
              <a:rPr lang="en-IN" dirty="0" smtClean="0"/>
              <a:t>state </a:t>
            </a:r>
            <a:r>
              <a:rPr lang="en-IN" dirty="0"/>
              <a:t>spaces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4943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Problems </a:t>
            </a:r>
            <a:r>
              <a:rPr lang="en-GB" dirty="0"/>
              <a:t>in Hill Climbing Algorithm: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en-GB" dirty="0"/>
          </a:p>
        </p:txBody>
      </p:sp>
      <p:pic>
        <p:nvPicPr>
          <p:cNvPr id="4099" name="Picture 3" descr="C:\Users\Admin\Desktop\hill-climbing-algorithm-in-ai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429000"/>
            <a:ext cx="601980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04800" y="1295400"/>
            <a:ext cx="8458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/>
              <a:t>Local Maximum:</a:t>
            </a:r>
            <a:r>
              <a:rPr lang="en-GB" dirty="0" smtClean="0"/>
              <a:t> A local maximum is a peak state in the landscape which is better than each of its neighbouring states, but there is another state also present which is higher than the local maximum.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04800" y="2505670"/>
            <a:ext cx="8610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Solution:</a:t>
            </a:r>
            <a:r>
              <a:rPr lang="en-GB" dirty="0"/>
              <a:t> Backtracking technique can be a solution of the local maximum in state space landscape. Create a list of the promising path so that the algorithm can backtrack the search space and explore other paths as well.</a:t>
            </a:r>
          </a:p>
        </p:txBody>
      </p:sp>
    </p:spTree>
    <p:extLst>
      <p:ext uri="{BB962C8B-B14F-4D97-AF65-F5344CB8AC3E}">
        <p14:creationId xmlns:p14="http://schemas.microsoft.com/office/powerpoint/2010/main" val="414796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" y="1143000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2. Plateau:</a:t>
            </a:r>
            <a:r>
              <a:rPr lang="en-GB" dirty="0"/>
              <a:t> A plateau is the flat area of the search space in which all the </a:t>
            </a:r>
            <a:r>
              <a:rPr lang="en-GB" dirty="0" smtClean="0"/>
              <a:t>neighbour </a:t>
            </a:r>
            <a:r>
              <a:rPr lang="en-GB" dirty="0"/>
              <a:t>states of the current state contains the same value, because of this algorithm does not find any best direction to move. A hill-climbing search might be lost in the plateau area</a:t>
            </a:r>
          </a:p>
        </p:txBody>
      </p:sp>
      <p:pic>
        <p:nvPicPr>
          <p:cNvPr id="5122" name="Picture 2" descr="C:\Users\Admin\Desktop\hill-climbing-algorithm-in-ai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0"/>
            <a:ext cx="65532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609600" y="2551837"/>
            <a:ext cx="7848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/>
              <a:t>Solution:</a:t>
            </a:r>
            <a:r>
              <a:rPr lang="en-GB" dirty="0"/>
              <a:t> The solution for the plateau is to take big steps or very little steps while searching, to solve the problem. Randomly select a state which is far away from the current state so it is possible that the algorithm could find non-plateau region.</a:t>
            </a:r>
          </a:p>
        </p:txBody>
      </p:sp>
    </p:spTree>
    <p:extLst>
      <p:ext uri="{BB962C8B-B14F-4D97-AF65-F5344CB8AC3E}">
        <p14:creationId xmlns:p14="http://schemas.microsoft.com/office/powerpoint/2010/main" val="115403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/>
              <a:t>3. Ridges:</a:t>
            </a:r>
            <a:r>
              <a:rPr lang="en-GB" sz="2800" dirty="0"/>
              <a:t> A ridge is a special form of the local maximum. It has an area which is higher than its surrounding areas, but itself has a slope, and cannot be reached in a single move.</a:t>
            </a:r>
          </a:p>
          <a:p>
            <a:r>
              <a:rPr lang="en-GB" sz="2800" b="1" dirty="0"/>
              <a:t>Solution:</a:t>
            </a:r>
            <a:r>
              <a:rPr lang="en-GB" sz="2800" dirty="0"/>
              <a:t> With the use of bidirectional search, or by moving in different directions, we can improve this problem.</a:t>
            </a:r>
          </a:p>
          <a:p>
            <a:endParaRPr lang="en-GB" dirty="0"/>
          </a:p>
        </p:txBody>
      </p:sp>
      <p:pic>
        <p:nvPicPr>
          <p:cNvPr id="6146" name="Picture 2" descr="C:\Users\Admin\Desktop\hill-climbing-algorithm-in-ai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546889"/>
            <a:ext cx="63246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6671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81000"/>
            <a:ext cx="8305800" cy="5714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68769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3401"/>
            <a:ext cx="8458199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3035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752600"/>
            <a:ext cx="84582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277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34399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374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57200"/>
            <a:ext cx="8382000" cy="601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48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33400"/>
            <a:ext cx="82296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2664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Heuristic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208911" cy="532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and can be used only for reference , do read your text/Reference book for more details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9958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609600"/>
            <a:ext cx="8305800" cy="5867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7525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81001"/>
            <a:ext cx="83820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2019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57200"/>
            <a:ext cx="8382000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8783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Time and Space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Hill climbing is neither complete nor </a:t>
            </a:r>
            <a:r>
              <a:rPr lang="en-GB" dirty="0" smtClean="0"/>
              <a:t>optimal.</a:t>
            </a:r>
          </a:p>
          <a:p>
            <a:r>
              <a:rPr lang="en-GB" b="1" dirty="0" smtClean="0"/>
              <a:t>time </a:t>
            </a:r>
            <a:r>
              <a:rPr lang="en-GB" b="1" dirty="0"/>
              <a:t>complexity of O(∞) </a:t>
            </a:r>
            <a:r>
              <a:rPr lang="en-GB" b="1" dirty="0" smtClean="0"/>
              <a:t>.</a:t>
            </a:r>
          </a:p>
          <a:p>
            <a:r>
              <a:rPr lang="en-GB" b="1" dirty="0" smtClean="0"/>
              <a:t>space </a:t>
            </a:r>
            <a:r>
              <a:rPr lang="en-GB" b="1" dirty="0"/>
              <a:t>complexity of O(b)</a:t>
            </a:r>
            <a:r>
              <a:rPr lang="en-GB" dirty="0"/>
              <a:t>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986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A* Search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4191000"/>
            <a:ext cx="8229600" cy="3154363"/>
          </a:xfrm>
        </p:spPr>
        <p:txBody>
          <a:bodyPr/>
          <a:lstStyle/>
          <a:p>
            <a:r>
              <a:rPr lang="en-GB" dirty="0"/>
              <a:t>A* Search algorithm is one of the best and popular technique used in path-finding and graph traversals.</a:t>
            </a:r>
          </a:p>
        </p:txBody>
      </p:sp>
      <p:pic>
        <p:nvPicPr>
          <p:cNvPr id="7170" name="Picture 2" descr="A*PathFind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676400"/>
            <a:ext cx="3048000" cy="238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lh6.googleusercontent.com/Xqh1U9dvmmNFW5ewW5tF307XcSkQ066SI_1BIba6IgoOjyLInlqDSwuJhyqNP09NDvFBU7g36ibs9uCd8LnilLbRgrgyqLwh-MW1w-tGbeu9hWY7qdqPb3FNlbJAnW8TV1EGNNLMRioRaUrmDeFhf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121353"/>
            <a:ext cx="3919105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8067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is the A* algorithm?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 * algorithm</a:t>
            </a:r>
            <a:r>
              <a:rPr lang="en-GB" dirty="0"/>
              <a:t> is a searching algorithm that searches for the shortest path between the </a:t>
            </a:r>
            <a:r>
              <a:rPr lang="en-GB" i="1" dirty="0"/>
              <a:t>initial and the final state.</a:t>
            </a:r>
            <a:r>
              <a:rPr lang="en-GB" dirty="0"/>
              <a:t> It is used in various applications, such as </a:t>
            </a:r>
            <a:r>
              <a:rPr lang="en-GB" i="1" dirty="0"/>
              <a:t>maps</a:t>
            </a:r>
            <a:r>
              <a:rPr lang="en-GB" dirty="0"/>
              <a:t>.</a:t>
            </a:r>
          </a:p>
          <a:p>
            <a:r>
              <a:rPr lang="en-GB" dirty="0"/>
              <a:t>In </a:t>
            </a:r>
            <a:r>
              <a:rPr lang="en-GB" i="1" dirty="0"/>
              <a:t>maps</a:t>
            </a:r>
            <a:r>
              <a:rPr lang="en-GB" dirty="0"/>
              <a:t> the A* algorithm is used to calculate the shortest distance between the source (initial state) and the destination (final state).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9866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/>
            </a:r>
            <a:br>
              <a:rPr lang="en-GB" b="1" dirty="0" smtClean="0"/>
            </a:br>
            <a:r>
              <a:rPr lang="en-GB" b="1" dirty="0" smtClean="0"/>
              <a:t>How it works</a:t>
            </a:r>
            <a:br>
              <a:rPr lang="en-GB" b="1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4800600" cy="4525963"/>
          </a:xfrm>
        </p:spPr>
        <p:txBody>
          <a:bodyPr>
            <a:normAutofit lnSpcReduction="10000"/>
          </a:bodyPr>
          <a:lstStyle/>
          <a:p>
            <a:r>
              <a:rPr lang="en-GB" dirty="0"/>
              <a:t>Imagine a square grid which possesses many obstacles, scattered randomly.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initial and the final cell is provided.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aim is to reach the final cell in the shortest amount of time.</a:t>
            </a:r>
          </a:p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809" y="1676400"/>
            <a:ext cx="402907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419600" y="5699051"/>
            <a:ext cx="46122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Here A* Search Algorithm comes to the rescue:</a:t>
            </a:r>
          </a:p>
        </p:txBody>
      </p:sp>
    </p:spTree>
    <p:extLst>
      <p:ext uri="{BB962C8B-B14F-4D97-AF65-F5344CB8AC3E}">
        <p14:creationId xmlns:p14="http://schemas.microsoft.com/office/powerpoint/2010/main" val="3731166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b="1" dirty="0"/>
              <a:t>Explanation</a:t>
            </a:r>
            <a:br>
              <a:rPr lang="en-GB" b="1" dirty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>
            <a:noAutofit/>
          </a:bodyPr>
          <a:lstStyle/>
          <a:p>
            <a:r>
              <a:rPr lang="en-GB" sz="2400" dirty="0"/>
              <a:t>A* algorithm has 3 parameters:</a:t>
            </a:r>
          </a:p>
          <a:p>
            <a:r>
              <a:rPr lang="en-GB" sz="2400" b="1" dirty="0"/>
              <a:t>g :</a:t>
            </a:r>
            <a:r>
              <a:rPr lang="en-GB" sz="2400" dirty="0"/>
              <a:t> the cost of moving from the initial cell to the current cell. Basically, it is the sum of all the cells that have been visited since leaving the first cell.</a:t>
            </a:r>
          </a:p>
          <a:p>
            <a:r>
              <a:rPr lang="en-GB" sz="2400" b="1" dirty="0"/>
              <a:t>h :</a:t>
            </a:r>
            <a:r>
              <a:rPr lang="en-GB" sz="2400" dirty="0"/>
              <a:t> also known as the </a:t>
            </a:r>
            <a:r>
              <a:rPr lang="en-GB" sz="2400" i="1" dirty="0"/>
              <a:t>heuristic value,</a:t>
            </a:r>
            <a:r>
              <a:rPr lang="en-GB" sz="2400" dirty="0"/>
              <a:t> it is the </a:t>
            </a:r>
            <a:r>
              <a:rPr lang="en-GB" sz="2400" b="1" dirty="0"/>
              <a:t>estimated</a:t>
            </a:r>
            <a:r>
              <a:rPr lang="en-GB" sz="2400" dirty="0"/>
              <a:t> cost of moving from the current cell to the final cell. The actual cost cannot be calculated until the final cell is reached. Hence, h is the estimated cost. We </a:t>
            </a:r>
            <a:r>
              <a:rPr lang="en-GB" sz="2400" b="1" dirty="0"/>
              <a:t>must</a:t>
            </a:r>
            <a:r>
              <a:rPr lang="en-GB" sz="2400" dirty="0"/>
              <a:t> make sure that there is </a:t>
            </a:r>
            <a:r>
              <a:rPr lang="en-GB" sz="2400" b="1" dirty="0"/>
              <a:t>never</a:t>
            </a:r>
            <a:r>
              <a:rPr lang="en-GB" sz="2400" dirty="0"/>
              <a:t> an over estimation of the cost.</a:t>
            </a:r>
          </a:p>
          <a:p>
            <a:r>
              <a:rPr lang="en-GB" sz="2400" b="1" dirty="0"/>
              <a:t>f :</a:t>
            </a:r>
            <a:r>
              <a:rPr lang="en-GB" sz="2400" dirty="0"/>
              <a:t> it is the sum of g and h. So, </a:t>
            </a:r>
            <a:r>
              <a:rPr lang="en-GB" sz="2400" b="1" dirty="0"/>
              <a:t>f = g + h</a:t>
            </a:r>
            <a:endParaRPr lang="en-GB" sz="2400" dirty="0"/>
          </a:p>
          <a:p>
            <a:r>
              <a:rPr lang="en-GB" sz="2400" dirty="0"/>
              <a:t>The way that the algorithm makes its decisions is by taking the f-value into account. The algorithm selects the </a:t>
            </a:r>
            <a:r>
              <a:rPr lang="en-GB" sz="2400" i="1" dirty="0"/>
              <a:t>smallest </a:t>
            </a:r>
            <a:r>
              <a:rPr lang="en-GB" sz="2400" i="1" dirty="0" smtClean="0"/>
              <a:t>          “f-valued cell”</a:t>
            </a:r>
            <a:r>
              <a:rPr lang="en-GB" sz="2400" dirty="0"/>
              <a:t> and moves to that cell. This process continues until the algorithm reaches its goal </a:t>
            </a:r>
            <a:r>
              <a:rPr lang="en-GB" sz="2400" dirty="0" smtClean="0"/>
              <a:t>cell</a:t>
            </a:r>
            <a:r>
              <a:rPr lang="en-GB" sz="2400" dirty="0"/>
              <a:t>.</a:t>
            </a:r>
            <a:br>
              <a:rPr lang="en-GB" sz="2400" dirty="0"/>
            </a:b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835226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709"/>
            <a:ext cx="9067799" cy="675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828800" y="5105400"/>
            <a:ext cx="6934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 g(n) </a:t>
            </a:r>
            <a:r>
              <a:rPr lang="en-GB" b="1" dirty="0"/>
              <a:t>= cost from the initial state to the current state n</a:t>
            </a:r>
            <a:r>
              <a:rPr lang="en-GB" dirty="0"/>
              <a:t>. </a:t>
            </a:r>
            <a:endParaRPr lang="en-GB" dirty="0" smtClean="0"/>
          </a:p>
          <a:p>
            <a:r>
              <a:rPr lang="en-GB" dirty="0" smtClean="0"/>
              <a:t> </a:t>
            </a:r>
            <a:r>
              <a:rPr lang="en-GB" dirty="0"/>
              <a:t>h(n) = estimated cost of the cheapest path from node n to a goal node. </a:t>
            </a:r>
            <a:r>
              <a:rPr lang="en-GB" dirty="0" smtClean="0"/>
              <a:t> </a:t>
            </a:r>
            <a:r>
              <a:rPr lang="en-GB" dirty="0"/>
              <a:t>f(n) = evaluation function to select a node for expansion (usually the lowest cost node).</a:t>
            </a:r>
          </a:p>
        </p:txBody>
      </p:sp>
    </p:spTree>
    <p:extLst>
      <p:ext uri="{BB962C8B-B14F-4D97-AF65-F5344CB8AC3E}">
        <p14:creationId xmlns:p14="http://schemas.microsoft.com/office/powerpoint/2010/main" val="3319922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636"/>
            <a:ext cx="9144000" cy="689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1907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5" y="-228600"/>
            <a:ext cx="8229600" cy="1143000"/>
          </a:xfrm>
        </p:spPr>
        <p:txBody>
          <a:bodyPr/>
          <a:lstStyle/>
          <a:p>
            <a:r>
              <a:rPr lang="en-IN" dirty="0" smtClean="0"/>
              <a:t>Hill Climbing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835" y="840905"/>
            <a:ext cx="8229600" cy="2664295"/>
          </a:xfrm>
        </p:spPr>
        <p:txBody>
          <a:bodyPr>
            <a:normAutofit fontScale="85000" lnSpcReduction="20000"/>
          </a:bodyPr>
          <a:lstStyle/>
          <a:p>
            <a:r>
              <a:rPr lang="en-IN" dirty="0"/>
              <a:t>Hill Climbing is heuristic search used for mathematical optimization problems in the field of Artificial Intelligence .</a:t>
            </a:r>
            <a:br>
              <a:rPr lang="en-IN" dirty="0"/>
            </a:br>
            <a:r>
              <a:rPr lang="en-IN" dirty="0" smtClean="0"/>
              <a:t>(Given </a:t>
            </a:r>
            <a:r>
              <a:rPr lang="en-IN" dirty="0"/>
              <a:t>a large set of inputs and a good heuristic function, it tries to find a sufficiently good solution to the problem. This solution may not be the global optimal </a:t>
            </a:r>
            <a:r>
              <a:rPr lang="en-IN" dirty="0" smtClean="0"/>
              <a:t>maximum).</a:t>
            </a:r>
          </a:p>
          <a:p>
            <a:endParaRPr lang="en-IN" dirty="0"/>
          </a:p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22" y="3229072"/>
            <a:ext cx="8886825" cy="3601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0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Apply A* 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25323"/>
            <a:ext cx="8001000" cy="4294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1061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52578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038600"/>
            <a:ext cx="62484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7345" y="0"/>
            <a:ext cx="29718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344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90800"/>
            <a:ext cx="56388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3650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 descr="C:\Users\Admin\Desktop\A-Algorithm-Problem-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763000" cy="397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560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 descr="C:\Users\Admin\Desktop\A-Algorithm-Problem-01-Solution-A-on-8-Puzzl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04800"/>
            <a:ext cx="8686800" cy="632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073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C:\Users\Admin\Desktop\A-Algorithm-Problem-0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7" y="1805781"/>
            <a:ext cx="62960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71783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 descr="C:\Users\Admin\Desktop\A-Algorithm-Problem-02-Solu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988" y="1371600"/>
            <a:ext cx="6296025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0028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228600"/>
            <a:ext cx="8153401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66595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304800"/>
            <a:ext cx="8229599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43677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/>
              <a:t>Time and Space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A* is complete ( </a:t>
            </a:r>
            <a:r>
              <a:rPr lang="en-GB" dirty="0" err="1" smtClean="0"/>
              <a:t>iff</a:t>
            </a:r>
            <a:r>
              <a:rPr lang="en-GB" dirty="0" smtClean="0"/>
              <a:t> depth is limited)</a:t>
            </a:r>
          </a:p>
          <a:p>
            <a:r>
              <a:rPr lang="en-GB" b="1" dirty="0" smtClean="0"/>
              <a:t>time </a:t>
            </a:r>
            <a:r>
              <a:rPr lang="en-GB" b="1" dirty="0"/>
              <a:t>complexity of </a:t>
            </a:r>
            <a:r>
              <a:rPr lang="en-GB" b="1" dirty="0" smtClean="0"/>
              <a:t>O(b(</a:t>
            </a:r>
            <a:r>
              <a:rPr lang="en-GB" b="1" dirty="0" err="1" smtClean="0"/>
              <a:t>pow</a:t>
            </a:r>
            <a:r>
              <a:rPr lang="en-GB" b="1" dirty="0" smtClean="0"/>
              <a:t>(d)) .</a:t>
            </a:r>
          </a:p>
          <a:p>
            <a:r>
              <a:rPr lang="en-GB" b="1" dirty="0" smtClean="0"/>
              <a:t>space </a:t>
            </a:r>
            <a:r>
              <a:rPr lang="en-GB" b="1" dirty="0"/>
              <a:t>complexity of </a:t>
            </a:r>
            <a:r>
              <a:rPr lang="en-GB" b="1" dirty="0" smtClean="0"/>
              <a:t>O(</a:t>
            </a:r>
            <a:r>
              <a:rPr lang="en-GB" b="1" dirty="0"/>
              <a:t>b(</a:t>
            </a:r>
            <a:r>
              <a:rPr lang="en-GB" b="1" dirty="0" err="1"/>
              <a:t>pow</a:t>
            </a:r>
            <a:r>
              <a:rPr lang="en-GB" b="1" dirty="0"/>
              <a:t>(d))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9591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74638"/>
            <a:ext cx="8712968" cy="6322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242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First 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GB" dirty="0"/>
              <a:t>Best first search is an instance of graph search algorithm in which a node is selected for expansion based o evaluation function f (n). </a:t>
            </a:r>
            <a:endParaRPr lang="en-GB" dirty="0" smtClean="0"/>
          </a:p>
          <a:p>
            <a:r>
              <a:rPr lang="en-GB" dirty="0" smtClean="0"/>
              <a:t>Traditionally</a:t>
            </a:r>
            <a:r>
              <a:rPr lang="en-GB" dirty="0"/>
              <a:t>, the node which is the lowest evaluation is selected for the explanation because the evaluation measures distance to the goal</a:t>
            </a:r>
            <a:r>
              <a:rPr lang="en-GB" dirty="0" smtClean="0"/>
              <a:t>.</a:t>
            </a:r>
          </a:p>
          <a:p>
            <a:r>
              <a:rPr lang="en-GB" dirty="0" smtClean="0"/>
              <a:t> </a:t>
            </a:r>
            <a:r>
              <a:rPr lang="en-GB" dirty="0"/>
              <a:t>Best first search can be implemented within general search frame work via a priority queue, a data structure that will maintain the fringe in ascending order of f values. </a:t>
            </a:r>
            <a:endParaRPr lang="en-GB" dirty="0" smtClean="0"/>
          </a:p>
          <a:p>
            <a:r>
              <a:rPr lang="en-GB" dirty="0" smtClean="0"/>
              <a:t>This </a:t>
            </a:r>
            <a:r>
              <a:rPr lang="en-GB" dirty="0"/>
              <a:t>search algorithm serves as combination of depth first and breadth first search algorithm. </a:t>
            </a:r>
            <a:endParaRPr lang="en-GB" dirty="0" smtClean="0"/>
          </a:p>
          <a:p>
            <a:r>
              <a:rPr lang="en-GB" dirty="0" smtClean="0"/>
              <a:t>Best </a:t>
            </a:r>
            <a:r>
              <a:rPr lang="en-GB" dirty="0"/>
              <a:t>first search algorithm is often referred greedy algorithm this is because they quickly attack the most desirable path as soon as its heuristic weight becomes the most desirable</a:t>
            </a:r>
            <a:r>
              <a:rPr lang="en-GB" dirty="0" smtClean="0"/>
              <a:t>.</a:t>
            </a:r>
          </a:p>
          <a:p>
            <a:r>
              <a:rPr lang="en-GB" dirty="0" smtClean="0"/>
              <a:t>Time Complexity : O(B)</a:t>
            </a:r>
            <a:r>
              <a:rPr lang="en-GB" dirty="0" err="1" smtClean="0"/>
              <a:t>pow</a:t>
            </a:r>
            <a:r>
              <a:rPr lang="en-GB" dirty="0" smtClean="0"/>
              <a:t>(d)</a:t>
            </a:r>
          </a:p>
          <a:p>
            <a:r>
              <a:rPr lang="en-GB" dirty="0" smtClean="0"/>
              <a:t>Space </a:t>
            </a:r>
            <a:r>
              <a:rPr lang="en-GB" dirty="0"/>
              <a:t>Complexity : </a:t>
            </a:r>
            <a:r>
              <a:rPr lang="en-GB" dirty="0" smtClean="0"/>
              <a:t>O(B)</a:t>
            </a:r>
            <a:r>
              <a:rPr lang="en-GB" dirty="0"/>
              <a:t> </a:t>
            </a:r>
            <a:r>
              <a:rPr lang="en-GB" dirty="0" err="1" smtClean="0"/>
              <a:t>pow</a:t>
            </a:r>
            <a:r>
              <a:rPr lang="en-GB" dirty="0" smtClean="0"/>
              <a:t>(d)</a:t>
            </a:r>
          </a:p>
          <a:p>
            <a:r>
              <a:rPr lang="en-GB" dirty="0" smtClean="0"/>
              <a:t>Complete &gt; NO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461025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Best First Search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740084" cy="71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6360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" y="116632"/>
            <a:ext cx="8886825" cy="663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1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" y="500062"/>
            <a:ext cx="900112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Hill Climbing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IN" b="1" dirty="0" smtClean="0"/>
              <a:t>It is based on Local </a:t>
            </a:r>
            <a:r>
              <a:rPr lang="en-IN" b="1" dirty="0"/>
              <a:t>search algorithms operate </a:t>
            </a:r>
            <a:r>
              <a:rPr lang="en-IN" b="1" dirty="0" smtClean="0"/>
              <a:t>using </a:t>
            </a:r>
            <a:r>
              <a:rPr lang="en-IN" dirty="0"/>
              <a:t>a single </a:t>
            </a:r>
            <a:r>
              <a:rPr lang="en-IN" b="1" dirty="0"/>
              <a:t>current node (rather than multiple paths) and generally move only to </a:t>
            </a:r>
            <a:r>
              <a:rPr lang="en-IN" b="1" dirty="0" smtClean="0"/>
              <a:t>neighbours </a:t>
            </a:r>
            <a:r>
              <a:rPr lang="en-IN" dirty="0"/>
              <a:t>of that node. </a:t>
            </a:r>
            <a:endParaRPr lang="en-IN" dirty="0" smtClean="0"/>
          </a:p>
          <a:p>
            <a:r>
              <a:rPr lang="en-IN" b="1" dirty="0"/>
              <a:t>Local Search</a:t>
            </a:r>
            <a:r>
              <a:rPr lang="en-IN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They </a:t>
            </a:r>
            <a:r>
              <a:rPr lang="en-IN" dirty="0"/>
              <a:t>use very </a:t>
            </a:r>
            <a:r>
              <a:rPr lang="en-IN" dirty="0" smtClean="0"/>
              <a:t>little memory—usually </a:t>
            </a:r>
            <a:r>
              <a:rPr lang="en-IN" dirty="0"/>
              <a:t>a constant </a:t>
            </a:r>
            <a:r>
              <a:rPr lang="en-IN" dirty="0" smtClean="0"/>
              <a:t>amount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IN" dirty="0" smtClean="0"/>
              <a:t>They </a:t>
            </a:r>
            <a:r>
              <a:rPr lang="en-IN" dirty="0"/>
              <a:t>can often ﬁnd reasonable solutions in large</a:t>
            </a:r>
          </a:p>
          <a:p>
            <a:pPr marL="0" indent="0">
              <a:buNone/>
            </a:pPr>
            <a:r>
              <a:rPr lang="en-IN" dirty="0"/>
              <a:t> </a:t>
            </a:r>
            <a:r>
              <a:rPr lang="en-IN" dirty="0" smtClean="0"/>
              <a:t>         inﬁnite </a:t>
            </a:r>
            <a:r>
              <a:rPr lang="en-IN" dirty="0"/>
              <a:t>(continuous) state spaces for which systematic </a:t>
            </a:r>
            <a:r>
              <a:rPr lang="en-IN" dirty="0" smtClean="0"/>
              <a:t>      	algorithms </a:t>
            </a:r>
            <a:r>
              <a:rPr lang="en-IN" dirty="0"/>
              <a:t>are unsuitable</a:t>
            </a:r>
            <a:r>
              <a:rPr lang="en-IN" dirty="0" smtClean="0"/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 smtClean="0"/>
              <a:t>local </a:t>
            </a:r>
            <a:r>
              <a:rPr lang="en-IN" dirty="0"/>
              <a:t>search algorithms are useful for solving pure </a:t>
            </a:r>
            <a:r>
              <a:rPr lang="en-IN" b="1" dirty="0" smtClean="0"/>
              <a:t>optimization problems</a:t>
            </a:r>
            <a:r>
              <a:rPr lang="en-IN" b="1" dirty="0"/>
              <a:t>, in which the aim is to ﬁnd the best state according to an </a:t>
            </a:r>
            <a:r>
              <a:rPr lang="en-IN" b="1" dirty="0" smtClean="0"/>
              <a:t>objective function</a:t>
            </a:r>
            <a:r>
              <a:rPr lang="en-IN" b="1" dirty="0"/>
              <a:t>. </a:t>
            </a:r>
            <a:endParaRPr lang="en-IN" b="1" dirty="0" smtClean="0"/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 </a:t>
            </a:r>
            <a:r>
              <a:rPr lang="en-IN" b="1" dirty="0"/>
              <a:t>complete local search algorithm always ﬁnds a goal if one </a:t>
            </a:r>
            <a:r>
              <a:rPr lang="en-IN" b="1" dirty="0" smtClean="0"/>
              <a:t>exists.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IN" dirty="0"/>
              <a:t>an </a:t>
            </a:r>
            <a:r>
              <a:rPr lang="en-IN" b="1" dirty="0"/>
              <a:t>optimal algorithm always ﬁnds a global minimum/maximum.</a:t>
            </a:r>
            <a:endParaRPr lang="en-IN" b="1" dirty="0" smtClean="0"/>
          </a:p>
          <a:p>
            <a:pPr>
              <a:buFont typeface="Wingdings" panose="05000000000000000000" pitchFamily="2" charset="2"/>
              <a:buChar char="Ø"/>
            </a:pPr>
            <a:endParaRPr lang="en-IN" b="1" dirty="0"/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49929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 integrated-circuit </a:t>
            </a:r>
            <a:r>
              <a:rPr lang="en-IN" dirty="0" err="1" smtClean="0"/>
              <a:t>design,factory</a:t>
            </a:r>
            <a:r>
              <a:rPr lang="en-IN" dirty="0" smtClean="0"/>
              <a:t>-ﬂoor </a:t>
            </a:r>
            <a:r>
              <a:rPr lang="en-IN" dirty="0"/>
              <a:t>layout, job-shop scheduling, automatic programming, telecommunications</a:t>
            </a:r>
          </a:p>
          <a:p>
            <a:r>
              <a:rPr lang="en-IN" dirty="0"/>
              <a:t>network optimization, vehicle routing, and portfolio management.</a:t>
            </a:r>
          </a:p>
        </p:txBody>
      </p:sp>
    </p:spTree>
    <p:extLst>
      <p:ext uri="{BB962C8B-B14F-4D97-AF65-F5344CB8AC3E}">
        <p14:creationId xmlns:p14="http://schemas.microsoft.com/office/powerpoint/2010/main" val="33422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632"/>
            <a:ext cx="9144000" cy="674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16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452</Words>
  <Application>Microsoft Office PowerPoint</Application>
  <PresentationFormat>On-screen Show (4:3)</PresentationFormat>
  <Paragraphs>65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Unit 2 </vt:lpstr>
      <vt:lpstr>Heuristic</vt:lpstr>
      <vt:lpstr>Hill Climbing Algorithm</vt:lpstr>
      <vt:lpstr>PowerPoint Presentation</vt:lpstr>
      <vt:lpstr>PowerPoint Presentation</vt:lpstr>
      <vt:lpstr>PowerPoint Presentation</vt:lpstr>
      <vt:lpstr>Hill Climbing Algorithm</vt:lpstr>
      <vt:lpstr>Applications</vt:lpstr>
      <vt:lpstr>PowerPoint Presentation</vt:lpstr>
      <vt:lpstr>PowerPoint Presentation</vt:lpstr>
      <vt:lpstr> Problems in Hill Climbing Algorithm: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and Space Complexity</vt:lpstr>
      <vt:lpstr>A* Search algorithm</vt:lpstr>
      <vt:lpstr>What is the A* algorithm?</vt:lpstr>
      <vt:lpstr>  How it works  </vt:lpstr>
      <vt:lpstr>Explanation </vt:lpstr>
      <vt:lpstr>PowerPoint Presentation</vt:lpstr>
      <vt:lpstr>PowerPoint Presentation</vt:lpstr>
      <vt:lpstr>Apply A*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Time and Space Complexity</vt:lpstr>
      <vt:lpstr>Best First Search</vt:lpstr>
      <vt:lpstr>Best First Search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2 </dc:title>
  <dc:creator>Admin</dc:creator>
  <cp:lastModifiedBy>Admin</cp:lastModifiedBy>
  <cp:revision>2</cp:revision>
  <dcterms:created xsi:type="dcterms:W3CDTF">2022-02-07T17:22:44Z</dcterms:created>
  <dcterms:modified xsi:type="dcterms:W3CDTF">2022-02-07T17:23:46Z</dcterms:modified>
</cp:coreProperties>
</file>